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58" r:id="rId5"/>
    <p:sldId id="259" r:id="rId6"/>
    <p:sldId id="260"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0705F6-3B97-4477-A25D-E48BD1C83D5B}" v="1" dt="2019-05-14T15:41:46.7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67" d="100"/>
          <a:sy n="67" d="100"/>
        </p:scale>
        <p:origin x="6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 Jorritsma" userId="aec250f9-beb6-4523-bbe5-6fbec9bfea89" providerId="ADAL" clId="{FB0705F6-3B97-4477-A25D-E48BD1C83D5B}"/>
    <pc:docChg chg="custSel modSld sldOrd">
      <pc:chgData name="Kim Jorritsma" userId="aec250f9-beb6-4523-bbe5-6fbec9bfea89" providerId="ADAL" clId="{FB0705F6-3B97-4477-A25D-E48BD1C83D5B}" dt="2019-05-14T15:41:46.730" v="458"/>
      <pc:docMkLst>
        <pc:docMk/>
      </pc:docMkLst>
      <pc:sldChg chg="modSp">
        <pc:chgData name="Kim Jorritsma" userId="aec250f9-beb6-4523-bbe5-6fbec9bfea89" providerId="ADAL" clId="{FB0705F6-3B97-4477-A25D-E48BD1C83D5B}" dt="2019-05-14T15:37:08.019" v="439" actId="20577"/>
        <pc:sldMkLst>
          <pc:docMk/>
          <pc:sldMk cId="1117765242" sldId="258"/>
        </pc:sldMkLst>
        <pc:spChg chg="mod">
          <ac:chgData name="Kim Jorritsma" userId="aec250f9-beb6-4523-bbe5-6fbec9bfea89" providerId="ADAL" clId="{FB0705F6-3B97-4477-A25D-E48BD1C83D5B}" dt="2019-05-14T15:37:08.019" v="439" actId="20577"/>
          <ac:spMkLst>
            <pc:docMk/>
            <pc:sldMk cId="1117765242" sldId="258"/>
            <ac:spMk id="3" creationId="{9CA24AB2-BF5A-464D-A206-451A419FCFE1}"/>
          </ac:spMkLst>
        </pc:spChg>
      </pc:sldChg>
      <pc:sldChg chg="modSp ord">
        <pc:chgData name="Kim Jorritsma" userId="aec250f9-beb6-4523-bbe5-6fbec9bfea89" providerId="ADAL" clId="{FB0705F6-3B97-4477-A25D-E48BD1C83D5B}" dt="2019-05-14T15:41:46.730" v="458"/>
        <pc:sldMkLst>
          <pc:docMk/>
          <pc:sldMk cId="57724970" sldId="259"/>
        </pc:sldMkLst>
        <pc:spChg chg="mod">
          <ac:chgData name="Kim Jorritsma" userId="aec250f9-beb6-4523-bbe5-6fbec9bfea89" providerId="ADAL" clId="{FB0705F6-3B97-4477-A25D-E48BD1C83D5B}" dt="2019-05-14T15:37:33.629" v="440" actId="20577"/>
          <ac:spMkLst>
            <pc:docMk/>
            <pc:sldMk cId="57724970" sldId="259"/>
            <ac:spMk id="3" creationId="{05A7C689-6E3F-433F-AF78-C8A1FD8EA20A}"/>
          </ac:spMkLst>
        </pc:spChg>
      </pc:sldChg>
      <pc:sldChg chg="modSp">
        <pc:chgData name="Kim Jorritsma" userId="aec250f9-beb6-4523-bbe5-6fbec9bfea89" providerId="ADAL" clId="{FB0705F6-3B97-4477-A25D-E48BD1C83D5B}" dt="2019-05-14T15:40:29.132" v="457" actId="20577"/>
        <pc:sldMkLst>
          <pc:docMk/>
          <pc:sldMk cId="2692400376" sldId="261"/>
        </pc:sldMkLst>
        <pc:spChg chg="mod">
          <ac:chgData name="Kim Jorritsma" userId="aec250f9-beb6-4523-bbe5-6fbec9bfea89" providerId="ADAL" clId="{FB0705F6-3B97-4477-A25D-E48BD1C83D5B}" dt="2019-05-14T15:40:29.132" v="457" actId="20577"/>
          <ac:spMkLst>
            <pc:docMk/>
            <pc:sldMk cId="2692400376" sldId="261"/>
            <ac:spMk id="3" creationId="{02916CBD-CCD7-4680-BF76-225E162C6207}"/>
          </ac:spMkLst>
        </pc:spChg>
      </pc:sldChg>
      <pc:sldChg chg="modSp">
        <pc:chgData name="Kim Jorritsma" userId="aec250f9-beb6-4523-bbe5-6fbec9bfea89" providerId="ADAL" clId="{FB0705F6-3B97-4477-A25D-E48BD1C83D5B}" dt="2019-05-14T15:35:01.016" v="223" actId="12"/>
        <pc:sldMkLst>
          <pc:docMk/>
          <pc:sldMk cId="1865669238" sldId="262"/>
        </pc:sldMkLst>
        <pc:spChg chg="mod">
          <ac:chgData name="Kim Jorritsma" userId="aec250f9-beb6-4523-bbe5-6fbec9bfea89" providerId="ADAL" clId="{FB0705F6-3B97-4477-A25D-E48BD1C83D5B}" dt="2019-05-14T15:35:01.016" v="223" actId="12"/>
          <ac:spMkLst>
            <pc:docMk/>
            <pc:sldMk cId="1865669238" sldId="262"/>
            <ac:spMk id="3" creationId="{73E93274-711F-4491-8D24-E67EA5A9BC8C}"/>
          </ac:spMkLst>
        </pc:spChg>
      </pc:sldChg>
    </pc:docChg>
  </pc:docChgLst>
  <pc:docChgLst>
    <pc:chgData name="Kim Jorritsma" userId="S::joki@fcroc.nl::aec250f9-beb6-4523-bbe5-6fbec9bfea89" providerId="AD" clId="Web-{D23AF0CB-681F-44D5-A4AA-EFEC6C9A8F33}"/>
    <pc:docChg chg="modSld">
      <pc:chgData name="Kim Jorritsma" userId="S::joki@fcroc.nl::aec250f9-beb6-4523-bbe5-6fbec9bfea89" providerId="AD" clId="Web-{D23AF0CB-681F-44D5-A4AA-EFEC6C9A8F33}" dt="2019-05-14T15:31:07.547" v="56" actId="20577"/>
      <pc:docMkLst>
        <pc:docMk/>
      </pc:docMkLst>
      <pc:sldChg chg="modSp">
        <pc:chgData name="Kim Jorritsma" userId="S::joki@fcroc.nl::aec250f9-beb6-4523-bbe5-6fbec9bfea89" providerId="AD" clId="Web-{D23AF0CB-681F-44D5-A4AA-EFEC6C9A8F33}" dt="2019-05-14T15:31:07.531" v="55" actId="20577"/>
        <pc:sldMkLst>
          <pc:docMk/>
          <pc:sldMk cId="1865669238" sldId="262"/>
        </pc:sldMkLst>
        <pc:spChg chg="mod">
          <ac:chgData name="Kim Jorritsma" userId="S::joki@fcroc.nl::aec250f9-beb6-4523-bbe5-6fbec9bfea89" providerId="AD" clId="Web-{D23AF0CB-681F-44D5-A4AA-EFEC6C9A8F33}" dt="2019-05-14T15:31:07.531" v="55" actId="20577"/>
          <ac:spMkLst>
            <pc:docMk/>
            <pc:sldMk cId="1865669238" sldId="262"/>
            <ac:spMk id="3" creationId="{73E93274-711F-4491-8D24-E67EA5A9BC8C}"/>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nl-NL"/>
              <a:t>Klik om stijl te bewerken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5/14/2019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nl-NL"/>
              <a:t>Klik om stijl te bewerken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5/14/2019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nl-NL"/>
              <a:t>Klik om stijl te bewerken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5/14/2019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nl-NL"/>
              <a:t>Klik om stijl te bewerken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5/14/2019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nl-NL"/>
              <a:t>Klik om stijl te bewerken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5/14/2019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nl-NL"/>
              <a:t>Klik om stijl te bewerken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5/14/2019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5/14/2019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nl-NL"/>
              <a:t>Klik om stijl te bewerken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5/14/2019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nl-NL"/>
              <a:t>Klik om stijl te bewerken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5800" y="3132666"/>
            <a:ext cx="5311775" cy="308601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72200" y="3132666"/>
            <a:ext cx="5334000" cy="308601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nl-NL"/>
              <a:t>Klik om stijl te bewerken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5/14/2019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B31499-C6B9-45AD-A89C-30107A653727}"/>
              </a:ext>
            </a:extLst>
          </p:cNvPr>
          <p:cNvSpPr>
            <a:spLocks noGrp="1"/>
          </p:cNvSpPr>
          <p:nvPr>
            <p:ph type="ctrTitle"/>
          </p:nvPr>
        </p:nvSpPr>
        <p:spPr/>
        <p:txBody>
          <a:bodyPr>
            <a:normAutofit/>
          </a:bodyPr>
          <a:lstStyle/>
          <a:p>
            <a:r>
              <a:rPr lang="nl-NL" dirty="0"/>
              <a:t>Examen keuzedeel </a:t>
            </a:r>
            <a:r>
              <a:rPr lang="nl-NL" b="1" dirty="0"/>
              <a:t>ondernemend gedrag</a:t>
            </a:r>
          </a:p>
        </p:txBody>
      </p:sp>
      <p:sp>
        <p:nvSpPr>
          <p:cNvPr id="3" name="Ondertitel 2">
            <a:extLst>
              <a:ext uri="{FF2B5EF4-FFF2-40B4-BE49-F238E27FC236}">
                <a16:creationId xmlns:a16="http://schemas.microsoft.com/office/drawing/2014/main" id="{ED6A2D29-A414-41AA-9C26-5F130450BCD2}"/>
              </a:ext>
            </a:extLst>
          </p:cNvPr>
          <p:cNvSpPr>
            <a:spLocks noGrp="1"/>
          </p:cNvSpPr>
          <p:nvPr>
            <p:ph type="subTitle" idx="1"/>
          </p:nvPr>
        </p:nvSpPr>
        <p:spPr/>
        <p:txBody>
          <a:bodyPr>
            <a:normAutofit fontScale="92500" lnSpcReduction="10000"/>
          </a:bodyPr>
          <a:lstStyle/>
          <a:p>
            <a:r>
              <a:rPr lang="nl-NL" dirty="0"/>
              <a:t>Datum: 29 mei 2019, tijdstip volgt nog</a:t>
            </a:r>
          </a:p>
          <a:p>
            <a:r>
              <a:rPr lang="nl-NL" dirty="0"/>
              <a:t>Examinatoren: Henry van Grensven (FC) en Kim Jorritsma (Fier school)</a:t>
            </a:r>
          </a:p>
        </p:txBody>
      </p:sp>
    </p:spTree>
    <p:extLst>
      <p:ext uri="{BB962C8B-B14F-4D97-AF65-F5344CB8AC3E}">
        <p14:creationId xmlns:p14="http://schemas.microsoft.com/office/powerpoint/2010/main" val="1082717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BB7A4B-47FC-4390-B795-F3A539298B63}"/>
              </a:ext>
            </a:extLst>
          </p:cNvPr>
          <p:cNvSpPr>
            <a:spLocks noGrp="1"/>
          </p:cNvSpPr>
          <p:nvPr>
            <p:ph type="title"/>
          </p:nvPr>
        </p:nvSpPr>
        <p:spPr>
          <a:xfrm>
            <a:off x="3981450" y="764373"/>
            <a:ext cx="7524749" cy="1293028"/>
          </a:xfrm>
        </p:spPr>
        <p:txBody>
          <a:bodyPr/>
          <a:lstStyle/>
          <a:p>
            <a:r>
              <a:rPr lang="nl-NL" b="1" dirty="0"/>
              <a:t>Planning komende weken</a:t>
            </a:r>
          </a:p>
        </p:txBody>
      </p:sp>
      <p:sp>
        <p:nvSpPr>
          <p:cNvPr id="3" name="Tijdelijke aanduiding voor inhoud 2">
            <a:extLst>
              <a:ext uri="{FF2B5EF4-FFF2-40B4-BE49-F238E27FC236}">
                <a16:creationId xmlns:a16="http://schemas.microsoft.com/office/drawing/2014/main" id="{73E93274-711F-4491-8D24-E67EA5A9BC8C}"/>
              </a:ext>
            </a:extLst>
          </p:cNvPr>
          <p:cNvSpPr>
            <a:spLocks noGrp="1"/>
          </p:cNvSpPr>
          <p:nvPr>
            <p:ph idx="1"/>
          </p:nvPr>
        </p:nvSpPr>
        <p:spPr>
          <a:xfrm>
            <a:off x="609600" y="1856232"/>
            <a:ext cx="10820400" cy="4362453"/>
          </a:xfrm>
        </p:spPr>
        <p:txBody>
          <a:bodyPr vert="horz" lIns="91440" tIns="45720" rIns="91440" bIns="45720" rtlCol="0" anchor="t">
            <a:normAutofit lnSpcReduction="10000"/>
          </a:bodyPr>
          <a:lstStyle/>
          <a:p>
            <a:r>
              <a:rPr lang="nl-NL" b="1" dirty="0"/>
              <a:t>Woensdag 8 mei</a:t>
            </a:r>
            <a:r>
              <a:rPr lang="nl-NL" dirty="0"/>
              <a:t>		Tot 11.30 uur voorbereidingen 	</a:t>
            </a:r>
          </a:p>
          <a:p>
            <a:pPr marL="0" indent="0">
              <a:buNone/>
            </a:pPr>
            <a:r>
              <a:rPr lang="nl-NL" dirty="0"/>
              <a:t>				bedrijvenmarkt/presenteren van jouw bedrijf</a:t>
            </a:r>
          </a:p>
          <a:p>
            <a:pPr marL="0" indent="0">
              <a:buNone/>
            </a:pPr>
            <a:r>
              <a:rPr lang="nl-NL" b="1" dirty="0"/>
              <a:t>				</a:t>
            </a:r>
            <a:r>
              <a:rPr lang="nl-NL" dirty="0"/>
              <a:t>11.30 - 12.00 uur </a:t>
            </a:r>
            <a:r>
              <a:rPr lang="nl-NL" dirty="0">
                <a:sym typeface="Wingdings" panose="05000000000000000000" pitchFamily="2" charset="2"/>
              </a:rPr>
              <a:t></a:t>
            </a:r>
            <a:r>
              <a:rPr lang="nl-NL" dirty="0"/>
              <a:t> bedrijvenmarkt/uitreiking prijs</a:t>
            </a:r>
          </a:p>
          <a:p>
            <a:endParaRPr lang="nl-NL" dirty="0"/>
          </a:p>
          <a:p>
            <a:r>
              <a:rPr lang="nl-NL" b="1" dirty="0"/>
              <a:t>Woensdag 15 mei</a:t>
            </a:r>
            <a:r>
              <a:rPr lang="nl-NL" dirty="0"/>
              <a:t>		Afronden alle opdrachten en maken 						reflectieverslag</a:t>
            </a:r>
          </a:p>
          <a:p>
            <a:endParaRPr lang="nl-NL" dirty="0"/>
          </a:p>
          <a:p>
            <a:r>
              <a:rPr lang="nl-NL" b="1" dirty="0"/>
              <a:t>Woensdag 22 mei 		</a:t>
            </a:r>
            <a:r>
              <a:rPr lang="nl-NL" dirty="0">
                <a:ea typeface="+mn-lt"/>
                <a:cs typeface="+mn-lt"/>
              </a:rPr>
              <a:t>Reflectieverslag afmaken, voorbereiden pitch</a:t>
            </a:r>
          </a:p>
          <a:p>
            <a:pPr marL="3657600" lvl="8" indent="0">
              <a:buNone/>
            </a:pPr>
            <a:r>
              <a:rPr lang="nl-NL" sz="2200" i="1" dirty="0">
                <a:ea typeface="+mn-lt"/>
                <a:cs typeface="+mn-lt"/>
              </a:rPr>
              <a:t>Voor 12.45 uur portfolio inleveren</a:t>
            </a:r>
          </a:p>
          <a:p>
            <a:pPr marL="3657600" lvl="8" indent="0">
              <a:buNone/>
            </a:pPr>
            <a:endParaRPr lang="nl-NL" sz="2200" i="1" dirty="0">
              <a:ea typeface="+mn-lt"/>
              <a:cs typeface="+mn-lt"/>
            </a:endParaRPr>
          </a:p>
          <a:p>
            <a:r>
              <a:rPr lang="nl-NL" b="1" dirty="0"/>
              <a:t>Woensdag 29 mei</a:t>
            </a:r>
            <a:r>
              <a:rPr lang="nl-NL" dirty="0"/>
              <a:t>		</a:t>
            </a:r>
            <a:r>
              <a:rPr lang="nl-NL" b="1" dirty="0"/>
              <a:t>EXAMENS</a:t>
            </a:r>
          </a:p>
          <a:p>
            <a:pPr marL="0" indent="0">
              <a:buNone/>
            </a:pPr>
            <a:endParaRPr lang="nl-NL" dirty="0"/>
          </a:p>
        </p:txBody>
      </p:sp>
    </p:spTree>
    <p:extLst>
      <p:ext uri="{BB962C8B-B14F-4D97-AF65-F5344CB8AC3E}">
        <p14:creationId xmlns:p14="http://schemas.microsoft.com/office/powerpoint/2010/main" val="186566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44D7E4-D088-4291-831B-CD445534C047}"/>
              </a:ext>
            </a:extLst>
          </p:cNvPr>
          <p:cNvSpPr>
            <a:spLocks noGrp="1"/>
          </p:cNvSpPr>
          <p:nvPr>
            <p:ph type="title"/>
          </p:nvPr>
        </p:nvSpPr>
        <p:spPr/>
        <p:txBody>
          <a:bodyPr/>
          <a:lstStyle/>
          <a:p>
            <a:r>
              <a:rPr lang="nl-NL" b="1" dirty="0"/>
              <a:t>Wat houdt het examen in?</a:t>
            </a:r>
          </a:p>
        </p:txBody>
      </p:sp>
      <p:sp>
        <p:nvSpPr>
          <p:cNvPr id="3" name="Tijdelijke aanduiding voor inhoud 2">
            <a:extLst>
              <a:ext uri="{FF2B5EF4-FFF2-40B4-BE49-F238E27FC236}">
                <a16:creationId xmlns:a16="http://schemas.microsoft.com/office/drawing/2014/main" id="{9DA6A983-CCE5-459D-AB21-DB7494DD4677}"/>
              </a:ext>
            </a:extLst>
          </p:cNvPr>
          <p:cNvSpPr>
            <a:spLocks noGrp="1"/>
          </p:cNvSpPr>
          <p:nvPr>
            <p:ph idx="1"/>
          </p:nvPr>
        </p:nvSpPr>
        <p:spPr/>
        <p:txBody>
          <a:bodyPr/>
          <a:lstStyle/>
          <a:p>
            <a:r>
              <a:rPr lang="nl-NL" dirty="0"/>
              <a:t>Portfolio</a:t>
            </a:r>
          </a:p>
          <a:p>
            <a:r>
              <a:rPr lang="nl-NL" dirty="0"/>
              <a:t>Reflectieverslag</a:t>
            </a:r>
          </a:p>
          <a:p>
            <a:r>
              <a:rPr lang="nl-NL" dirty="0"/>
              <a:t>Pitch</a:t>
            </a:r>
          </a:p>
          <a:p>
            <a:r>
              <a:rPr lang="nl-NL" dirty="0"/>
              <a:t>Beoordeling</a:t>
            </a:r>
          </a:p>
        </p:txBody>
      </p:sp>
    </p:spTree>
    <p:extLst>
      <p:ext uri="{BB962C8B-B14F-4D97-AF65-F5344CB8AC3E}">
        <p14:creationId xmlns:p14="http://schemas.microsoft.com/office/powerpoint/2010/main" val="1980405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630A2-BC86-4B08-AE1F-8AD90A195550}"/>
              </a:ext>
            </a:extLst>
          </p:cNvPr>
          <p:cNvSpPr>
            <a:spLocks noGrp="1"/>
          </p:cNvSpPr>
          <p:nvPr>
            <p:ph type="title"/>
          </p:nvPr>
        </p:nvSpPr>
        <p:spPr/>
        <p:txBody>
          <a:bodyPr/>
          <a:lstStyle/>
          <a:p>
            <a:r>
              <a:rPr lang="nl-NL" b="1" dirty="0"/>
              <a:t>Portfolio</a:t>
            </a:r>
          </a:p>
        </p:txBody>
      </p:sp>
      <p:sp>
        <p:nvSpPr>
          <p:cNvPr id="3" name="Tijdelijke aanduiding voor inhoud 2">
            <a:extLst>
              <a:ext uri="{FF2B5EF4-FFF2-40B4-BE49-F238E27FC236}">
                <a16:creationId xmlns:a16="http://schemas.microsoft.com/office/drawing/2014/main" id="{9CA24AB2-BF5A-464D-A206-451A419FCFE1}"/>
              </a:ext>
            </a:extLst>
          </p:cNvPr>
          <p:cNvSpPr>
            <a:spLocks noGrp="1"/>
          </p:cNvSpPr>
          <p:nvPr>
            <p:ph idx="1"/>
          </p:nvPr>
        </p:nvSpPr>
        <p:spPr/>
        <p:txBody>
          <a:bodyPr/>
          <a:lstStyle/>
          <a:p>
            <a:pPr marL="0" indent="0">
              <a:buNone/>
            </a:pPr>
            <a:r>
              <a:rPr lang="nl-NL" dirty="0"/>
              <a:t>In je portfolio verzamel je documenten waarmee jij kunt bewijzen dat je aan de eisen van dit keuzedeel voldoet. </a:t>
            </a:r>
          </a:p>
          <a:p>
            <a:pPr marL="0" indent="0">
              <a:buNone/>
            </a:pPr>
            <a:endParaRPr lang="nl-NL" dirty="0"/>
          </a:p>
          <a:p>
            <a:pPr marL="0" indent="0">
              <a:buNone/>
            </a:pPr>
            <a:r>
              <a:rPr lang="nl-NL" dirty="0"/>
              <a:t>Heb je de opdrachten af? Schrijf je eigen reflectie (format hiervoor is aan het einde van ieder keuzedeel opdracht te vinden) en vraag vervolgens om reflectie van één van de docenten!</a:t>
            </a:r>
          </a:p>
          <a:p>
            <a:pPr marL="0" indent="0">
              <a:buNone/>
            </a:pPr>
            <a:endParaRPr lang="nl-NL" dirty="0"/>
          </a:p>
          <a:p>
            <a:pPr marL="0" indent="0">
              <a:buNone/>
            </a:pPr>
            <a:r>
              <a:rPr lang="nl-NL" b="1" dirty="0"/>
              <a:t>Portfolio inleveren: </a:t>
            </a:r>
          </a:p>
          <a:p>
            <a:pPr marL="0" indent="0">
              <a:buNone/>
            </a:pPr>
            <a:r>
              <a:rPr lang="nl-NL" i="1" dirty="0"/>
              <a:t>Alle opdrachten/bewijzen + reflectieformulieren + reflectieverslag</a:t>
            </a:r>
          </a:p>
          <a:p>
            <a:pPr marL="0" indent="0">
              <a:buNone/>
            </a:pPr>
            <a:r>
              <a:rPr lang="nl-NL" b="1" dirty="0"/>
              <a:t>22 mei om 12.45 uur moet het portfolio binnen zijn (Fier school)</a:t>
            </a:r>
          </a:p>
        </p:txBody>
      </p:sp>
    </p:spTree>
    <p:extLst>
      <p:ext uri="{BB962C8B-B14F-4D97-AF65-F5344CB8AC3E}">
        <p14:creationId xmlns:p14="http://schemas.microsoft.com/office/powerpoint/2010/main" val="1117765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BB2108-11B3-4EFB-A5CB-BF282ECE1522}"/>
              </a:ext>
            </a:extLst>
          </p:cNvPr>
          <p:cNvSpPr>
            <a:spLocks noGrp="1"/>
          </p:cNvSpPr>
          <p:nvPr>
            <p:ph type="title"/>
          </p:nvPr>
        </p:nvSpPr>
        <p:spPr/>
        <p:txBody>
          <a:bodyPr/>
          <a:lstStyle/>
          <a:p>
            <a:r>
              <a:rPr lang="nl-NL" b="1" dirty="0"/>
              <a:t>Reflectieverslag</a:t>
            </a:r>
          </a:p>
        </p:txBody>
      </p:sp>
      <p:sp>
        <p:nvSpPr>
          <p:cNvPr id="3" name="Tijdelijke aanduiding voor inhoud 2">
            <a:extLst>
              <a:ext uri="{FF2B5EF4-FFF2-40B4-BE49-F238E27FC236}">
                <a16:creationId xmlns:a16="http://schemas.microsoft.com/office/drawing/2014/main" id="{05A7C689-6E3F-433F-AF78-C8A1FD8EA20A}"/>
              </a:ext>
            </a:extLst>
          </p:cNvPr>
          <p:cNvSpPr>
            <a:spLocks noGrp="1"/>
          </p:cNvSpPr>
          <p:nvPr>
            <p:ph idx="1"/>
          </p:nvPr>
        </p:nvSpPr>
        <p:spPr/>
        <p:txBody>
          <a:bodyPr>
            <a:normAutofit lnSpcReduction="10000"/>
          </a:bodyPr>
          <a:lstStyle/>
          <a:p>
            <a:pPr marL="0" indent="0">
              <a:buNone/>
            </a:pPr>
            <a:r>
              <a:rPr lang="nl-NL" dirty="0"/>
              <a:t>Nadat je alle opdrachten succesvol hebt afgerond en in je portfolio hebt gedaan, beschrijf je in een reflectieverslag jouw bevindingen, opbrengsten en ontwikkelingen voor alle werkprocessen en de daarbij behorende beoordelingscriteria.</a:t>
            </a:r>
          </a:p>
          <a:p>
            <a:pPr marL="0" indent="0">
              <a:buNone/>
            </a:pPr>
            <a:endParaRPr lang="nl-NL" dirty="0"/>
          </a:p>
          <a:p>
            <a:pPr marL="0" indent="0">
              <a:buNone/>
            </a:pPr>
            <a:r>
              <a:rPr lang="nl-NL" dirty="0"/>
              <a:t>Het reflectieverslag wordt samen met je aanvraag voor examinering ingeleverd bij het examenbureau. </a:t>
            </a:r>
          </a:p>
          <a:p>
            <a:pPr marL="0" indent="0">
              <a:buNone/>
            </a:pPr>
            <a:endParaRPr lang="nl-NL" dirty="0"/>
          </a:p>
          <a:p>
            <a:pPr marL="0" indent="0">
              <a:buNone/>
            </a:pPr>
            <a:r>
              <a:rPr lang="nl-NL" dirty="0"/>
              <a:t>Reflectieverslag af:</a:t>
            </a:r>
          </a:p>
          <a:p>
            <a:pPr marL="0" indent="0">
              <a:buNone/>
            </a:pPr>
            <a:r>
              <a:rPr lang="nl-NL" b="1" dirty="0"/>
              <a:t>22 mei om 12.45 uur </a:t>
            </a:r>
            <a:r>
              <a:rPr lang="nl-NL" dirty="0"/>
              <a:t>moet het reflectieverslag </a:t>
            </a:r>
            <a:r>
              <a:rPr lang="nl-NL" b="1" dirty="0"/>
              <a:t>af</a:t>
            </a:r>
            <a:r>
              <a:rPr lang="nl-NL" dirty="0"/>
              <a:t> zijn. Het reflectieverslag is namelijk een </a:t>
            </a:r>
            <a:r>
              <a:rPr lang="nl-NL" b="1" dirty="0">
                <a:sym typeface="Wingdings" panose="05000000000000000000" pitchFamily="2" charset="2"/>
              </a:rPr>
              <a:t>onderdeel van jouw portfolio.</a:t>
            </a:r>
            <a:endParaRPr lang="nl-NL" b="1" dirty="0"/>
          </a:p>
        </p:txBody>
      </p:sp>
    </p:spTree>
    <p:extLst>
      <p:ext uri="{BB962C8B-B14F-4D97-AF65-F5344CB8AC3E}">
        <p14:creationId xmlns:p14="http://schemas.microsoft.com/office/powerpoint/2010/main" val="57724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BB7771-B4AE-4187-863D-D248429F1305}"/>
              </a:ext>
            </a:extLst>
          </p:cNvPr>
          <p:cNvSpPr>
            <a:spLocks noGrp="1"/>
          </p:cNvSpPr>
          <p:nvPr>
            <p:ph type="title"/>
          </p:nvPr>
        </p:nvSpPr>
        <p:spPr/>
        <p:txBody>
          <a:bodyPr/>
          <a:lstStyle/>
          <a:p>
            <a:r>
              <a:rPr lang="nl-NL" b="1" dirty="0"/>
              <a:t>Pitch</a:t>
            </a:r>
          </a:p>
        </p:txBody>
      </p:sp>
      <p:sp>
        <p:nvSpPr>
          <p:cNvPr id="3" name="Tijdelijke aanduiding voor inhoud 2">
            <a:extLst>
              <a:ext uri="{FF2B5EF4-FFF2-40B4-BE49-F238E27FC236}">
                <a16:creationId xmlns:a16="http://schemas.microsoft.com/office/drawing/2014/main" id="{57BDFD88-1237-4B70-98B7-FA3EBDFBECFC}"/>
              </a:ext>
            </a:extLst>
          </p:cNvPr>
          <p:cNvSpPr>
            <a:spLocks noGrp="1"/>
          </p:cNvSpPr>
          <p:nvPr>
            <p:ph idx="1"/>
          </p:nvPr>
        </p:nvSpPr>
        <p:spPr>
          <a:xfrm>
            <a:off x="685800" y="1918335"/>
            <a:ext cx="10820400" cy="4311015"/>
          </a:xfrm>
        </p:spPr>
        <p:txBody>
          <a:bodyPr>
            <a:normAutofit lnSpcReduction="10000"/>
          </a:bodyPr>
          <a:lstStyle/>
          <a:p>
            <a:r>
              <a:rPr lang="nl-NL" b="1" dirty="0"/>
              <a:t>Spreker</a:t>
            </a:r>
          </a:p>
          <a:p>
            <a:pPr marL="0" indent="0">
              <a:buNone/>
            </a:pPr>
            <a:r>
              <a:rPr lang="nl-NL" dirty="0"/>
              <a:t>In de rol van spreker houdt de kandidaat een korte presentatie (pitch) van maximaal twee minuten waarin hij, uitgaande van de drie werkprocessen, een selectie van bewijzen uit zijn portfolio presenteert om aan te tonen dat hij voldoet aan de gestelde criteria. Vervolgens volgt er een groepsinterview van maximaal vijftien minuten waarin de interviewers en u uitgaande van de vooraf aangegeven criteria vragen stellen aan de spreker</a:t>
            </a:r>
          </a:p>
          <a:p>
            <a:pPr marL="0" indent="0">
              <a:buNone/>
            </a:pPr>
            <a:endParaRPr lang="nl-NL" dirty="0"/>
          </a:p>
          <a:p>
            <a:r>
              <a:rPr lang="nl-NL" b="1" dirty="0"/>
              <a:t>Interviewer</a:t>
            </a:r>
          </a:p>
          <a:p>
            <a:pPr marL="0" indent="0">
              <a:buNone/>
            </a:pPr>
            <a:r>
              <a:rPr lang="nl-NL" dirty="0"/>
              <a:t>In de rol van interviewer stelt de kandidaat vanuit de geldende criteria vragen om de spreker te helpen bij het inzichtelijk maken van zijn bewijzen waarmee hij kan aantonen competent te zijn op het niveau van een beginnend beroepsbeoefenaar.</a:t>
            </a:r>
          </a:p>
          <a:p>
            <a:endParaRPr lang="nl-NL" dirty="0"/>
          </a:p>
        </p:txBody>
      </p:sp>
    </p:spTree>
    <p:extLst>
      <p:ext uri="{BB962C8B-B14F-4D97-AF65-F5344CB8AC3E}">
        <p14:creationId xmlns:p14="http://schemas.microsoft.com/office/powerpoint/2010/main" val="66272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A1565-F9F1-43B0-99FE-8246D8817A8E}"/>
              </a:ext>
            </a:extLst>
          </p:cNvPr>
          <p:cNvSpPr>
            <a:spLocks noGrp="1"/>
          </p:cNvSpPr>
          <p:nvPr>
            <p:ph type="title"/>
          </p:nvPr>
        </p:nvSpPr>
        <p:spPr/>
        <p:txBody>
          <a:bodyPr/>
          <a:lstStyle/>
          <a:p>
            <a:r>
              <a:rPr lang="nl-NL" b="1" dirty="0"/>
              <a:t>Beoordeling</a:t>
            </a:r>
          </a:p>
        </p:txBody>
      </p:sp>
      <p:sp>
        <p:nvSpPr>
          <p:cNvPr id="3" name="Tijdelijke aanduiding voor inhoud 2">
            <a:extLst>
              <a:ext uri="{FF2B5EF4-FFF2-40B4-BE49-F238E27FC236}">
                <a16:creationId xmlns:a16="http://schemas.microsoft.com/office/drawing/2014/main" id="{02916CBD-CCD7-4680-BF76-225E162C6207}"/>
              </a:ext>
            </a:extLst>
          </p:cNvPr>
          <p:cNvSpPr>
            <a:spLocks noGrp="1"/>
          </p:cNvSpPr>
          <p:nvPr>
            <p:ph idx="1"/>
          </p:nvPr>
        </p:nvSpPr>
        <p:spPr>
          <a:xfrm>
            <a:off x="380999" y="2185035"/>
            <a:ext cx="11610975" cy="4024125"/>
          </a:xfrm>
        </p:spPr>
        <p:txBody>
          <a:bodyPr>
            <a:normAutofit/>
          </a:bodyPr>
          <a:lstStyle/>
          <a:p>
            <a:pPr marL="0" indent="0">
              <a:buNone/>
            </a:pPr>
            <a:r>
              <a:rPr lang="nl-NL" dirty="0"/>
              <a:t>Je wordt beoordeeld op de drie werkprocessen middels de bijbehorende beoordelingscriteria. </a:t>
            </a:r>
          </a:p>
          <a:p>
            <a:pPr marL="0" indent="0">
              <a:buNone/>
            </a:pPr>
            <a:endParaRPr lang="nl-NL" dirty="0"/>
          </a:p>
          <a:p>
            <a:pPr marL="0" indent="0">
              <a:buNone/>
            </a:pPr>
            <a:r>
              <a:rPr lang="nl-NL" b="1" u="sng" dirty="0"/>
              <a:t>LET OP: Niveau 1/2 en 3/4 hebben andere beoordelingscriteria. </a:t>
            </a:r>
          </a:p>
          <a:p>
            <a:pPr marL="0" indent="0">
              <a:buNone/>
            </a:pPr>
            <a:r>
              <a:rPr lang="nl-NL" b="1" dirty="0"/>
              <a:t>Graag extra check op eigen keuzedeelboekje of je het goede boekje voor je hebt. </a:t>
            </a:r>
          </a:p>
          <a:p>
            <a:pPr marL="0" indent="0">
              <a:buNone/>
            </a:pPr>
            <a:r>
              <a:rPr lang="nl-NL" b="1" i="1" dirty="0"/>
              <a:t>(niveau staat op de voorkant van het keuzedeelboekje)</a:t>
            </a:r>
          </a:p>
          <a:p>
            <a:endParaRPr lang="nl-NL" dirty="0"/>
          </a:p>
        </p:txBody>
      </p:sp>
    </p:spTree>
    <p:extLst>
      <p:ext uri="{BB962C8B-B14F-4D97-AF65-F5344CB8AC3E}">
        <p14:creationId xmlns:p14="http://schemas.microsoft.com/office/powerpoint/2010/main" val="269240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2EC48C-6E48-4AFF-BBDF-AAA5D757BDE0}"/>
              </a:ext>
            </a:extLst>
          </p:cNvPr>
          <p:cNvSpPr>
            <a:spLocks noGrp="1"/>
          </p:cNvSpPr>
          <p:nvPr>
            <p:ph type="title"/>
          </p:nvPr>
        </p:nvSpPr>
        <p:spPr>
          <a:xfrm>
            <a:off x="1800226" y="2393148"/>
            <a:ext cx="6115050" cy="1293028"/>
          </a:xfrm>
        </p:spPr>
        <p:txBody>
          <a:bodyPr/>
          <a:lstStyle/>
          <a:p>
            <a:r>
              <a:rPr lang="nl-NL" b="1" dirty="0"/>
              <a:t>Veel succes!</a:t>
            </a:r>
          </a:p>
        </p:txBody>
      </p:sp>
    </p:spTree>
    <p:extLst>
      <p:ext uri="{BB962C8B-B14F-4D97-AF65-F5344CB8AC3E}">
        <p14:creationId xmlns:p14="http://schemas.microsoft.com/office/powerpoint/2010/main" val="1081975183"/>
      </p:ext>
    </p:extLst>
  </p:cSld>
  <p:clrMapOvr>
    <a:masterClrMapping/>
  </p:clrMapOvr>
</p:sld>
</file>

<file path=ppt/theme/theme1.xml><?xml version="1.0" encoding="utf-8"?>
<a:theme xmlns:a="http://schemas.openxmlformats.org/drawingml/2006/main" name="Condensspoor">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TM04033937[[fn=Condensspoor]]</Template>
  <TotalTime>129</TotalTime>
  <Words>365</Words>
  <Application>Microsoft Office PowerPoint</Application>
  <PresentationFormat>Breedbeeld</PresentationFormat>
  <Paragraphs>47</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Century Gothic</vt:lpstr>
      <vt:lpstr>Condensspoor</vt:lpstr>
      <vt:lpstr>Examen keuzedeel ondernemend gedrag</vt:lpstr>
      <vt:lpstr>Planning komende weken</vt:lpstr>
      <vt:lpstr>Wat houdt het examen in?</vt:lpstr>
      <vt:lpstr>Portfolio</vt:lpstr>
      <vt:lpstr>Reflectieverslag</vt:lpstr>
      <vt:lpstr>Pitch</vt:lpstr>
      <vt:lpstr>Beoordeling</vt:lpstr>
      <vt:lpstr>Veel succes!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Examen keuzedeel ondernemend gedrag</dc:title>
  <dc:creator>Kim Jorritsma</dc:creator>
  <cp:lastModifiedBy>Kim Jorritsma</cp:lastModifiedBy>
  <cp:revision>19</cp:revision>
  <dcterms:created xsi:type="dcterms:W3CDTF">2019-04-30T12:55:13Z</dcterms:created>
  <dcterms:modified xsi:type="dcterms:W3CDTF">2019-05-14T15:41:55Z</dcterms:modified>
</cp:coreProperties>
</file>